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6" r:id="rId7"/>
    <p:sldId id="265"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B4FF"/>
    <a:srgbClr val="DC5043"/>
    <a:srgbClr val="D93E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79"/>
    <p:restoredTop sz="94659"/>
  </p:normalViewPr>
  <p:slideViewPr>
    <p:cSldViewPr snapToGrid="0" snapToObjects="1">
      <p:cViewPr>
        <p:scale>
          <a:sx n="86" d="100"/>
          <a:sy n="86" d="100"/>
        </p:scale>
        <p:origin x="720"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522B5-B414-EC44-8C63-5CAB5408A0AD}" type="datetimeFigureOut">
              <a:rPr lang="en-US" smtClean="0"/>
              <a:t>10/10/18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E5E41-8EF0-A340-8878-A281351DFF5F}" type="slidenum">
              <a:rPr lang="en-US" smtClean="0"/>
              <a:t>‹#›</a:t>
            </a:fld>
            <a:endParaRPr lang="en-US"/>
          </a:p>
        </p:txBody>
      </p:sp>
    </p:spTree>
    <p:extLst>
      <p:ext uri="{BB962C8B-B14F-4D97-AF65-F5344CB8AC3E}">
        <p14:creationId xmlns:p14="http://schemas.microsoft.com/office/powerpoint/2010/main" val="1839259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3F32B0-70B0-2040-B9D6-0B08CBE8977A}"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34FB3-74AD-AF4E-9D48-568FDE1AF5F8}" type="slidenum">
              <a:rPr lang="en-US" smtClean="0"/>
              <a:t>‹#›</a:t>
            </a:fld>
            <a:endParaRPr lang="en-US"/>
          </a:p>
        </p:txBody>
      </p:sp>
    </p:spTree>
    <p:extLst>
      <p:ext uri="{BB962C8B-B14F-4D97-AF65-F5344CB8AC3E}">
        <p14:creationId xmlns:p14="http://schemas.microsoft.com/office/powerpoint/2010/main" val="382823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3F32B0-70B0-2040-B9D6-0B08CBE8977A}"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34FB3-74AD-AF4E-9D48-568FDE1AF5F8}" type="slidenum">
              <a:rPr lang="en-US" smtClean="0"/>
              <a:t>‹#›</a:t>
            </a:fld>
            <a:endParaRPr lang="en-US"/>
          </a:p>
        </p:txBody>
      </p:sp>
    </p:spTree>
    <p:extLst>
      <p:ext uri="{BB962C8B-B14F-4D97-AF65-F5344CB8AC3E}">
        <p14:creationId xmlns:p14="http://schemas.microsoft.com/office/powerpoint/2010/main" val="55224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3F32B0-70B0-2040-B9D6-0B08CBE8977A}"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34FB3-74AD-AF4E-9D48-568FDE1AF5F8}" type="slidenum">
              <a:rPr lang="en-US" smtClean="0"/>
              <a:t>‹#›</a:t>
            </a:fld>
            <a:endParaRPr lang="en-US"/>
          </a:p>
        </p:txBody>
      </p:sp>
    </p:spTree>
    <p:extLst>
      <p:ext uri="{BB962C8B-B14F-4D97-AF65-F5344CB8AC3E}">
        <p14:creationId xmlns:p14="http://schemas.microsoft.com/office/powerpoint/2010/main" val="8752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3F32B0-70B0-2040-B9D6-0B08CBE8977A}"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34FB3-74AD-AF4E-9D48-568FDE1AF5F8}" type="slidenum">
              <a:rPr lang="en-US" smtClean="0"/>
              <a:t>‹#›</a:t>
            </a:fld>
            <a:endParaRPr lang="en-US"/>
          </a:p>
        </p:txBody>
      </p:sp>
    </p:spTree>
    <p:extLst>
      <p:ext uri="{BB962C8B-B14F-4D97-AF65-F5344CB8AC3E}">
        <p14:creationId xmlns:p14="http://schemas.microsoft.com/office/powerpoint/2010/main" val="25839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3F32B0-70B0-2040-B9D6-0B08CBE8977A}"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34FB3-74AD-AF4E-9D48-568FDE1AF5F8}" type="slidenum">
              <a:rPr lang="en-US" smtClean="0"/>
              <a:t>‹#›</a:t>
            </a:fld>
            <a:endParaRPr lang="en-US"/>
          </a:p>
        </p:txBody>
      </p:sp>
    </p:spTree>
    <p:extLst>
      <p:ext uri="{BB962C8B-B14F-4D97-AF65-F5344CB8AC3E}">
        <p14:creationId xmlns:p14="http://schemas.microsoft.com/office/powerpoint/2010/main" val="691722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3F32B0-70B0-2040-B9D6-0B08CBE8977A}"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34FB3-74AD-AF4E-9D48-568FDE1AF5F8}" type="slidenum">
              <a:rPr lang="en-US" smtClean="0"/>
              <a:t>‹#›</a:t>
            </a:fld>
            <a:endParaRPr lang="en-US"/>
          </a:p>
        </p:txBody>
      </p:sp>
    </p:spTree>
    <p:extLst>
      <p:ext uri="{BB962C8B-B14F-4D97-AF65-F5344CB8AC3E}">
        <p14:creationId xmlns:p14="http://schemas.microsoft.com/office/powerpoint/2010/main" val="145097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3F32B0-70B0-2040-B9D6-0B08CBE8977A}" type="datetimeFigureOut">
              <a:rPr lang="en-US" smtClean="0"/>
              <a:t>10/10/18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634FB3-74AD-AF4E-9D48-568FDE1AF5F8}" type="slidenum">
              <a:rPr lang="en-US" smtClean="0"/>
              <a:t>‹#›</a:t>
            </a:fld>
            <a:endParaRPr lang="en-US"/>
          </a:p>
        </p:txBody>
      </p:sp>
    </p:spTree>
    <p:extLst>
      <p:ext uri="{BB962C8B-B14F-4D97-AF65-F5344CB8AC3E}">
        <p14:creationId xmlns:p14="http://schemas.microsoft.com/office/powerpoint/2010/main" val="1867526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3F32B0-70B0-2040-B9D6-0B08CBE8977A}" type="datetimeFigureOut">
              <a:rPr lang="en-US" smtClean="0"/>
              <a:t>10/10/18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634FB3-74AD-AF4E-9D48-568FDE1AF5F8}" type="slidenum">
              <a:rPr lang="en-US" smtClean="0"/>
              <a:t>‹#›</a:t>
            </a:fld>
            <a:endParaRPr lang="en-US"/>
          </a:p>
        </p:txBody>
      </p:sp>
    </p:spTree>
    <p:extLst>
      <p:ext uri="{BB962C8B-B14F-4D97-AF65-F5344CB8AC3E}">
        <p14:creationId xmlns:p14="http://schemas.microsoft.com/office/powerpoint/2010/main" val="2036720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F32B0-70B0-2040-B9D6-0B08CBE8977A}" type="datetimeFigureOut">
              <a:rPr lang="en-US" smtClean="0"/>
              <a:t>10/10/18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634FB3-74AD-AF4E-9D48-568FDE1AF5F8}" type="slidenum">
              <a:rPr lang="en-US" smtClean="0"/>
              <a:t>‹#›</a:t>
            </a:fld>
            <a:endParaRPr lang="en-US"/>
          </a:p>
        </p:txBody>
      </p:sp>
    </p:spTree>
    <p:extLst>
      <p:ext uri="{BB962C8B-B14F-4D97-AF65-F5344CB8AC3E}">
        <p14:creationId xmlns:p14="http://schemas.microsoft.com/office/powerpoint/2010/main" val="27384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3F32B0-70B0-2040-B9D6-0B08CBE8977A}"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34FB3-74AD-AF4E-9D48-568FDE1AF5F8}" type="slidenum">
              <a:rPr lang="en-US" smtClean="0"/>
              <a:t>‹#›</a:t>
            </a:fld>
            <a:endParaRPr lang="en-US"/>
          </a:p>
        </p:txBody>
      </p:sp>
    </p:spTree>
    <p:extLst>
      <p:ext uri="{BB962C8B-B14F-4D97-AF65-F5344CB8AC3E}">
        <p14:creationId xmlns:p14="http://schemas.microsoft.com/office/powerpoint/2010/main" val="395643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3F32B0-70B0-2040-B9D6-0B08CBE8977A}"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34FB3-74AD-AF4E-9D48-568FDE1AF5F8}" type="slidenum">
              <a:rPr lang="en-US" smtClean="0"/>
              <a:t>‹#›</a:t>
            </a:fld>
            <a:endParaRPr lang="en-US"/>
          </a:p>
        </p:txBody>
      </p:sp>
    </p:spTree>
    <p:extLst>
      <p:ext uri="{BB962C8B-B14F-4D97-AF65-F5344CB8AC3E}">
        <p14:creationId xmlns:p14="http://schemas.microsoft.com/office/powerpoint/2010/main" val="9686812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3F32B0-70B0-2040-B9D6-0B08CBE8977A}" type="datetimeFigureOut">
              <a:rPr lang="en-US" smtClean="0"/>
              <a:t>10/10/18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34FB3-74AD-AF4E-9D48-568FDE1AF5F8}" type="slidenum">
              <a:rPr lang="en-US" smtClean="0"/>
              <a:t>‹#›</a:t>
            </a:fld>
            <a:endParaRPr lang="en-US"/>
          </a:p>
        </p:txBody>
      </p:sp>
    </p:spTree>
    <p:extLst>
      <p:ext uri="{BB962C8B-B14F-4D97-AF65-F5344CB8AC3E}">
        <p14:creationId xmlns:p14="http://schemas.microsoft.com/office/powerpoint/2010/main" val="2097802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3764"/>
            <a:ext cx="12192000" cy="7858559"/>
          </a:xfrm>
          <a:prstGeom prst="rect">
            <a:avLst/>
          </a:prstGeom>
        </p:spPr>
      </p:pic>
      <p:pic>
        <p:nvPicPr>
          <p:cNvPr id="5" name="Picture 4"/>
          <p:cNvPicPr>
            <a:picLocks noChangeAspect="1"/>
          </p:cNvPicPr>
          <p:nvPr/>
        </p:nvPicPr>
        <p:blipFill>
          <a:blip r:embed="rId3"/>
          <a:stretch>
            <a:fillRect/>
          </a:stretch>
        </p:blipFill>
        <p:spPr>
          <a:xfrm>
            <a:off x="457200" y="1231900"/>
            <a:ext cx="11277600" cy="4394200"/>
          </a:xfrm>
          <a:prstGeom prst="rect">
            <a:avLst/>
          </a:prstGeom>
        </p:spPr>
      </p:pic>
      <p:sp>
        <p:nvSpPr>
          <p:cNvPr id="2" name="Title 1"/>
          <p:cNvSpPr>
            <a:spLocks noGrp="1"/>
          </p:cNvSpPr>
          <p:nvPr>
            <p:ph type="ctrTitle"/>
          </p:nvPr>
        </p:nvSpPr>
        <p:spPr>
          <a:xfrm>
            <a:off x="699247" y="1041400"/>
            <a:ext cx="10793505" cy="2387600"/>
          </a:xfrm>
        </p:spPr>
        <p:txBody>
          <a:bodyPr>
            <a:noAutofit/>
          </a:bodyPr>
          <a:lstStyle/>
          <a:p>
            <a:r>
              <a:rPr lang="en-US" sz="5400" b="1" dirty="0" err="1" smtClean="0">
                <a:solidFill>
                  <a:schemeClr val="bg1"/>
                </a:solidFill>
                <a:latin typeface="Helvetica" charset="0"/>
                <a:ea typeface="Helvetica" charset="0"/>
                <a:cs typeface="Helvetica" charset="0"/>
              </a:rPr>
              <a:t>HouseCom</a:t>
            </a:r>
            <a:r>
              <a:rPr lang="en-US" sz="5400" b="1" dirty="0" smtClean="0">
                <a:solidFill>
                  <a:schemeClr val="bg1"/>
                </a:solidFill>
                <a:latin typeface="Helvetica" charset="0"/>
                <a:ea typeface="Helvetica" charset="0"/>
                <a:cs typeface="Helvetica" charset="0"/>
              </a:rPr>
              <a:t>™ </a:t>
            </a:r>
            <a:r>
              <a:rPr lang="en-US" sz="5400" b="1" dirty="0" err="1" smtClean="0">
                <a:solidFill>
                  <a:schemeClr val="bg1"/>
                </a:solidFill>
                <a:latin typeface="Helvetica" charset="0"/>
                <a:ea typeface="Helvetica" charset="0"/>
                <a:cs typeface="Helvetica" charset="0"/>
              </a:rPr>
              <a:t>ThermoSecure</a:t>
            </a:r>
            <a:r>
              <a:rPr lang="en-US" sz="5400" b="1" dirty="0" smtClean="0">
                <a:solidFill>
                  <a:schemeClr val="bg1"/>
                </a:solidFill>
                <a:latin typeface="Helvetica" charset="0"/>
                <a:ea typeface="Helvetica" charset="0"/>
                <a:cs typeface="Helvetica" charset="0"/>
              </a:rPr>
              <a:t>™ </a:t>
            </a:r>
            <a:r>
              <a:rPr lang="en-US" sz="5000" b="1" dirty="0" smtClean="0">
                <a:solidFill>
                  <a:schemeClr val="bg1"/>
                </a:solidFill>
                <a:latin typeface="Helvetica" charset="0"/>
                <a:ea typeface="Helvetica" charset="0"/>
                <a:cs typeface="Helvetica" charset="0"/>
              </a:rPr>
              <a:t>Brand Guidelines</a:t>
            </a:r>
            <a:endParaRPr lang="en-US" sz="5000" b="1" dirty="0">
              <a:solidFill>
                <a:schemeClr val="bg1"/>
              </a:solidFill>
              <a:latin typeface="Helvetica" charset="0"/>
              <a:ea typeface="Helvetica" charset="0"/>
              <a:cs typeface="Helvetica" charset="0"/>
            </a:endParaRPr>
          </a:p>
        </p:txBody>
      </p:sp>
      <p:sp>
        <p:nvSpPr>
          <p:cNvPr id="3" name="Subtitle 2"/>
          <p:cNvSpPr>
            <a:spLocks noGrp="1"/>
          </p:cNvSpPr>
          <p:nvPr>
            <p:ph type="subTitle" idx="1"/>
          </p:nvPr>
        </p:nvSpPr>
        <p:spPr>
          <a:xfrm>
            <a:off x="1524000" y="3619500"/>
            <a:ext cx="9144000" cy="1655762"/>
          </a:xfrm>
        </p:spPr>
        <p:txBody>
          <a:bodyPr>
            <a:normAutofit/>
          </a:bodyPr>
          <a:lstStyle/>
          <a:p>
            <a:r>
              <a:rPr lang="en-US" sz="2200" dirty="0" smtClean="0">
                <a:solidFill>
                  <a:schemeClr val="bg1"/>
                </a:solidFill>
                <a:latin typeface="Helvetica Light" charset="0"/>
                <a:ea typeface="Helvetica Light" charset="0"/>
                <a:cs typeface="Helvetica Light" charset="0"/>
              </a:rPr>
              <a:t>How to apply the </a:t>
            </a:r>
            <a:r>
              <a:rPr lang="en-US" sz="2200" dirty="0" err="1" smtClean="0">
                <a:solidFill>
                  <a:schemeClr val="bg1"/>
                </a:solidFill>
                <a:latin typeface="Helvetica Light" charset="0"/>
                <a:ea typeface="Helvetica Light" charset="0"/>
                <a:cs typeface="Helvetica Light" charset="0"/>
              </a:rPr>
              <a:t>HouseCom</a:t>
            </a:r>
            <a:r>
              <a:rPr lang="en-US" sz="2200" dirty="0" smtClean="0">
                <a:solidFill>
                  <a:schemeClr val="bg1"/>
                </a:solidFill>
                <a:latin typeface="Helvetica Light" charset="0"/>
                <a:ea typeface="Helvetica Light" charset="0"/>
                <a:cs typeface="Helvetica Light" charset="0"/>
              </a:rPr>
              <a:t>™ Brand identity </a:t>
            </a:r>
          </a:p>
          <a:p>
            <a:r>
              <a:rPr lang="en-US" sz="2200" dirty="0" smtClean="0">
                <a:solidFill>
                  <a:schemeClr val="bg1"/>
                </a:solidFill>
                <a:latin typeface="Helvetica Light" charset="0"/>
                <a:ea typeface="Helvetica Light" charset="0"/>
                <a:cs typeface="Helvetica Light" charset="0"/>
              </a:rPr>
              <a:t>consistently and effectively</a:t>
            </a:r>
          </a:p>
          <a:p>
            <a:endParaRPr lang="en-US" dirty="0" smtClean="0">
              <a:latin typeface="Avenir Next Ultra Light" charset="0"/>
              <a:ea typeface="Avenir Next Ultra Light" charset="0"/>
              <a:cs typeface="Avenir Next Ultra Light" charset="0"/>
            </a:endParaRPr>
          </a:p>
        </p:txBody>
      </p:sp>
      <p:sp>
        <p:nvSpPr>
          <p:cNvPr id="11" name="Rectangle 10"/>
          <p:cNvSpPr/>
          <p:nvPr/>
        </p:nvSpPr>
        <p:spPr>
          <a:xfrm>
            <a:off x="5017819" y="4626675"/>
            <a:ext cx="2135521" cy="461665"/>
          </a:xfrm>
          <a:prstGeom prst="rect">
            <a:avLst/>
          </a:prstGeom>
        </p:spPr>
        <p:txBody>
          <a:bodyPr wrap="none">
            <a:spAutoFit/>
          </a:bodyPr>
          <a:lstStyle/>
          <a:p>
            <a:r>
              <a:rPr lang="en-US" sz="2400" b="1" dirty="0" smtClean="0">
                <a:solidFill>
                  <a:schemeClr val="bg1"/>
                </a:solidFill>
                <a:latin typeface="Helvetica" charset="0"/>
                <a:ea typeface="Helvetica" charset="0"/>
                <a:cs typeface="Helvetica" charset="0"/>
              </a:rPr>
              <a:t>October 2018</a:t>
            </a:r>
            <a:endParaRPr lang="en-US" sz="2400" b="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22629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2831" y="365125"/>
            <a:ext cx="11125200" cy="6061076"/>
          </a:xfrm>
          <a:prstGeom prst="rect">
            <a:avLst/>
          </a:prstGeom>
        </p:spPr>
      </p:pic>
      <p:sp>
        <p:nvSpPr>
          <p:cNvPr id="3" name="Content Placeholder 2"/>
          <p:cNvSpPr>
            <a:spLocks noGrp="1"/>
          </p:cNvSpPr>
          <p:nvPr>
            <p:ph idx="1"/>
          </p:nvPr>
        </p:nvSpPr>
        <p:spPr>
          <a:xfrm>
            <a:off x="2590743" y="4190960"/>
            <a:ext cx="6889376" cy="990639"/>
          </a:xfrm>
        </p:spPr>
        <p:txBody>
          <a:bodyPr>
            <a:normAutofit/>
          </a:bodyPr>
          <a:lstStyle/>
          <a:p>
            <a:pPr marL="0" lvl="0" indent="0" algn="ctr" defTabSz="457154">
              <a:lnSpc>
                <a:spcPct val="100000"/>
              </a:lnSpc>
              <a:spcBef>
                <a:spcPts val="0"/>
              </a:spcBef>
              <a:buNone/>
              <a:tabLst>
                <a:tab pos="3520264" algn="r"/>
              </a:tabLst>
            </a:pPr>
            <a:r>
              <a:rPr lang="en-CA" sz="1500" dirty="0" smtClean="0">
                <a:solidFill>
                  <a:prstClr val="black"/>
                </a:solidFill>
                <a:latin typeface="Helvetica Light" charset="0"/>
                <a:ea typeface="Helvetica Light" charset="0"/>
                <a:cs typeface="Helvetica Light" charset="0"/>
              </a:rPr>
              <a:t>Any questions about the brand guidelines can be shared with:</a:t>
            </a:r>
          </a:p>
          <a:p>
            <a:pPr marL="0" lvl="0" indent="0" algn="ctr" defTabSz="457154">
              <a:lnSpc>
                <a:spcPct val="100000"/>
              </a:lnSpc>
              <a:spcBef>
                <a:spcPts val="0"/>
              </a:spcBef>
              <a:buNone/>
              <a:tabLst>
                <a:tab pos="3520264" algn="r"/>
              </a:tabLst>
            </a:pPr>
            <a:endParaRPr lang="en-CA" sz="1500" b="1" dirty="0">
              <a:solidFill>
                <a:prstClr val="black"/>
              </a:solidFill>
              <a:latin typeface="Avenir Next" charset="0"/>
              <a:ea typeface="Avenir Next" charset="0"/>
              <a:cs typeface="Avenir Next" charset="0"/>
            </a:endParaRPr>
          </a:p>
          <a:p>
            <a:pPr marL="0" lvl="0" indent="0" algn="ctr" defTabSz="457154">
              <a:lnSpc>
                <a:spcPct val="100000"/>
              </a:lnSpc>
              <a:spcBef>
                <a:spcPts val="0"/>
              </a:spcBef>
              <a:buNone/>
              <a:tabLst>
                <a:tab pos="3520264" algn="r"/>
              </a:tabLst>
            </a:pPr>
            <a:r>
              <a:rPr lang="en-CA" sz="1500" b="1" i="1" dirty="0" smtClean="0">
                <a:solidFill>
                  <a:prstClr val="black"/>
                </a:solidFill>
                <a:latin typeface="Helvetica Bold Oblique" charset="0"/>
                <a:ea typeface="Helvetica Bold Oblique" charset="0"/>
                <a:cs typeface="Helvetica Bold Oblique" charset="0"/>
              </a:rPr>
              <a:t>Soraya Pittis, Allison </a:t>
            </a:r>
            <a:r>
              <a:rPr lang="en-CA" sz="1500" b="1" i="1" dirty="0" err="1" smtClean="0">
                <a:solidFill>
                  <a:prstClr val="black"/>
                </a:solidFill>
                <a:latin typeface="Helvetica Bold Oblique" charset="0"/>
                <a:ea typeface="Helvetica Bold Oblique" charset="0"/>
                <a:cs typeface="Helvetica Bold Oblique" charset="0"/>
              </a:rPr>
              <a:t>Pao</a:t>
            </a:r>
            <a:r>
              <a:rPr lang="en-CA" sz="1500" b="1" i="1" dirty="0" smtClean="0">
                <a:solidFill>
                  <a:prstClr val="black"/>
                </a:solidFill>
                <a:latin typeface="Helvetica Bold Oblique" charset="0"/>
                <a:ea typeface="Helvetica Bold Oblique" charset="0"/>
                <a:cs typeface="Helvetica Bold Oblique" charset="0"/>
              </a:rPr>
              <a:t>, Jaclyn </a:t>
            </a:r>
            <a:r>
              <a:rPr lang="en-CA" sz="1500" b="1" i="1" dirty="0" err="1" smtClean="0">
                <a:solidFill>
                  <a:prstClr val="black"/>
                </a:solidFill>
                <a:latin typeface="Helvetica Bold Oblique" charset="0"/>
                <a:ea typeface="Helvetica Bold Oblique" charset="0"/>
                <a:cs typeface="Helvetica Bold Oblique" charset="0"/>
              </a:rPr>
              <a:t>Flomen</a:t>
            </a:r>
            <a:r>
              <a:rPr lang="en-CA" sz="1500" b="1" i="1" dirty="0" smtClean="0">
                <a:solidFill>
                  <a:prstClr val="black"/>
                </a:solidFill>
                <a:latin typeface="Helvetica Bold Oblique" charset="0"/>
                <a:ea typeface="Helvetica Bold Oblique" charset="0"/>
                <a:cs typeface="Helvetica Bold Oblique" charset="0"/>
              </a:rPr>
              <a:t>, Reece Devine, and Jay Vernon</a:t>
            </a:r>
            <a:endParaRPr lang="en-CA" sz="1500" b="1" i="1" dirty="0">
              <a:solidFill>
                <a:prstClr val="black"/>
              </a:solidFill>
              <a:latin typeface="Helvetica Bold Oblique" charset="0"/>
              <a:ea typeface="Helvetica Bold Oblique" charset="0"/>
              <a:cs typeface="Helvetica Bold Oblique" charset="0"/>
            </a:endParaRPr>
          </a:p>
          <a:p>
            <a:pPr marL="0" lvl="0" indent="0" defTabSz="457154">
              <a:lnSpc>
                <a:spcPct val="100000"/>
              </a:lnSpc>
              <a:spcBef>
                <a:spcPts val="0"/>
              </a:spcBef>
              <a:buNone/>
              <a:tabLst>
                <a:tab pos="3520264" algn="r"/>
              </a:tabLst>
            </a:pPr>
            <a:endParaRPr lang="en-US" sz="1500" dirty="0">
              <a:solidFill>
                <a:prstClr val="black"/>
              </a:solidFill>
              <a:latin typeface="Avenir Next" charset="0"/>
              <a:ea typeface="Avenir Next" charset="0"/>
              <a:cs typeface="Avenir Next" charset="0"/>
            </a:endParaRPr>
          </a:p>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931" y="1293403"/>
            <a:ext cx="2921000" cy="2522453"/>
          </a:xfrm>
          <a:prstGeom prst="rect">
            <a:avLst/>
          </a:prstGeom>
        </p:spPr>
      </p:pic>
    </p:spTree>
    <p:extLst>
      <p:ext uri="{BB962C8B-B14F-4D97-AF65-F5344CB8AC3E}">
        <p14:creationId xmlns:p14="http://schemas.microsoft.com/office/powerpoint/2010/main" val="1801087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2831" y="365125"/>
            <a:ext cx="11125200" cy="6061076"/>
          </a:xfrm>
          <a:prstGeom prst="rect">
            <a:avLst/>
          </a:prstGeom>
        </p:spPr>
      </p:pic>
      <p:sp>
        <p:nvSpPr>
          <p:cNvPr id="2" name="Title 1"/>
          <p:cNvSpPr>
            <a:spLocks noGrp="1"/>
          </p:cNvSpPr>
          <p:nvPr>
            <p:ph type="title"/>
          </p:nvPr>
        </p:nvSpPr>
        <p:spPr/>
        <p:txBody>
          <a:bodyPr/>
          <a:lstStyle/>
          <a:p>
            <a:r>
              <a:rPr lang="en-US" dirty="0" smtClean="0">
                <a:latin typeface="Helvetica" charset="0"/>
                <a:ea typeface="Helvetica" charset="0"/>
                <a:cs typeface="Helvetica" charset="0"/>
              </a:rPr>
              <a:t>Table of Contents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690688"/>
            <a:ext cx="10515600" cy="4351338"/>
          </a:xfrm>
        </p:spPr>
        <p:txBody>
          <a:bodyPr>
            <a:normAutofit/>
          </a:bodyPr>
          <a:lstStyle/>
          <a:p>
            <a:pPr marL="228600" lvl="1" indent="0" defTabSz="457154">
              <a:lnSpc>
                <a:spcPct val="100000"/>
              </a:lnSpc>
              <a:spcBef>
                <a:spcPts val="0"/>
              </a:spcBef>
              <a:buNone/>
              <a:tabLst>
                <a:tab pos="3520264" algn="r"/>
              </a:tabLst>
            </a:pPr>
            <a:r>
              <a:rPr lang="en-CA" sz="2800" dirty="0" smtClean="0">
                <a:solidFill>
                  <a:prstClr val="black"/>
                </a:solidFill>
                <a:latin typeface="Helvetica Light" charset="0"/>
                <a:ea typeface="Helvetica Light" charset="0"/>
                <a:cs typeface="Helvetica Light" charset="0"/>
              </a:rPr>
              <a:t>Introduction</a:t>
            </a:r>
            <a:r>
              <a:rPr lang="en-CA" sz="2800" dirty="0">
                <a:solidFill>
                  <a:prstClr val="black"/>
                </a:solidFill>
                <a:latin typeface="Helvetica Light" charset="0"/>
                <a:ea typeface="Helvetica Light" charset="0"/>
                <a:cs typeface="Helvetica Light" charset="0"/>
              </a:rPr>
              <a:t>	</a:t>
            </a:r>
            <a:r>
              <a:rPr lang="en-CA" sz="2800" dirty="0" smtClean="0">
                <a:solidFill>
                  <a:prstClr val="black"/>
                </a:solidFill>
                <a:latin typeface="Helvetica Light" charset="0"/>
                <a:ea typeface="Helvetica Light" charset="0"/>
                <a:cs typeface="Helvetica Light" charset="0"/>
              </a:rPr>
              <a:t>													3</a:t>
            </a:r>
            <a:endParaRPr lang="en-CA" sz="2800" dirty="0">
              <a:solidFill>
                <a:prstClr val="black"/>
              </a:solidFill>
              <a:latin typeface="Helvetica Light" charset="0"/>
              <a:ea typeface="Helvetica Light" charset="0"/>
              <a:cs typeface="Helvetica Light" charset="0"/>
            </a:endParaRPr>
          </a:p>
          <a:p>
            <a:pPr marL="228600" lvl="1" indent="0" defTabSz="457154">
              <a:lnSpc>
                <a:spcPct val="100000"/>
              </a:lnSpc>
              <a:spcBef>
                <a:spcPts val="0"/>
              </a:spcBef>
              <a:buNone/>
              <a:tabLst>
                <a:tab pos="3520264" algn="r"/>
              </a:tabLst>
            </a:pPr>
            <a:r>
              <a:rPr lang="en-CA" sz="2800" dirty="0" smtClean="0">
                <a:solidFill>
                  <a:prstClr val="black"/>
                </a:solidFill>
                <a:latin typeface="Helvetica Light" charset="0"/>
                <a:ea typeface="Helvetica Light" charset="0"/>
                <a:cs typeface="Helvetica Light" charset="0"/>
              </a:rPr>
              <a:t>Brand Characteristics												4</a:t>
            </a:r>
            <a:endParaRPr lang="en-CA" sz="2800" dirty="0">
              <a:solidFill>
                <a:prstClr val="black"/>
              </a:solidFill>
              <a:latin typeface="Helvetica Light" charset="0"/>
              <a:ea typeface="Helvetica Light" charset="0"/>
              <a:cs typeface="Helvetica Light" charset="0"/>
            </a:endParaRPr>
          </a:p>
          <a:p>
            <a:pPr marL="228600" lvl="1" indent="0" defTabSz="457154">
              <a:lnSpc>
                <a:spcPct val="100000"/>
              </a:lnSpc>
              <a:spcBef>
                <a:spcPts val="0"/>
              </a:spcBef>
              <a:buNone/>
              <a:tabLst>
                <a:tab pos="3520264" algn="r"/>
              </a:tabLst>
            </a:pPr>
            <a:r>
              <a:rPr lang="en-CA" sz="2800" dirty="0">
                <a:solidFill>
                  <a:prstClr val="black"/>
                </a:solidFill>
                <a:latin typeface="Helvetica Light" charset="0"/>
                <a:ea typeface="Helvetica Light" charset="0"/>
                <a:cs typeface="Helvetica Light" charset="0"/>
              </a:rPr>
              <a:t>Commonly used terms	</a:t>
            </a:r>
            <a:r>
              <a:rPr lang="en-CA" sz="2800" dirty="0" smtClean="0">
                <a:solidFill>
                  <a:prstClr val="black"/>
                </a:solidFill>
                <a:latin typeface="Helvetica Light" charset="0"/>
                <a:ea typeface="Helvetica Light" charset="0"/>
                <a:cs typeface="Helvetica Light" charset="0"/>
              </a:rPr>
              <a:t>											6</a:t>
            </a:r>
          </a:p>
          <a:p>
            <a:pPr marL="228600" lvl="1" indent="0" defTabSz="457154">
              <a:lnSpc>
                <a:spcPct val="100000"/>
              </a:lnSpc>
              <a:spcBef>
                <a:spcPts val="0"/>
              </a:spcBef>
              <a:buNone/>
              <a:tabLst>
                <a:tab pos="3520264" algn="r"/>
              </a:tabLst>
            </a:pPr>
            <a:r>
              <a:rPr lang="en-CA" sz="2800" dirty="0" smtClean="0">
                <a:solidFill>
                  <a:prstClr val="black"/>
                </a:solidFill>
                <a:latin typeface="Helvetica Light" charset="0"/>
                <a:ea typeface="Helvetica Light" charset="0"/>
                <a:cs typeface="Helvetica Light" charset="0"/>
              </a:rPr>
              <a:t>Logo Elements</a:t>
            </a:r>
          </a:p>
          <a:p>
            <a:pPr marL="228600" lvl="1" indent="0" defTabSz="457154">
              <a:lnSpc>
                <a:spcPct val="100000"/>
              </a:lnSpc>
              <a:spcBef>
                <a:spcPts val="0"/>
              </a:spcBef>
              <a:buNone/>
              <a:tabLst>
                <a:tab pos="3520264" algn="r"/>
              </a:tabLst>
            </a:pPr>
            <a:r>
              <a:rPr lang="en-CA" sz="2800" dirty="0" smtClean="0">
                <a:solidFill>
                  <a:prstClr val="black"/>
                </a:solidFill>
                <a:latin typeface="Helvetica Light" charset="0"/>
                <a:ea typeface="Helvetica Light" charset="0"/>
                <a:cs typeface="Helvetica Light" charset="0"/>
              </a:rPr>
              <a:t>Colour Study</a:t>
            </a:r>
          </a:p>
          <a:p>
            <a:pPr marL="228600" lvl="1" indent="0" defTabSz="457154">
              <a:lnSpc>
                <a:spcPct val="100000"/>
              </a:lnSpc>
              <a:spcBef>
                <a:spcPts val="0"/>
              </a:spcBef>
              <a:buNone/>
              <a:tabLst>
                <a:tab pos="3520264" algn="r"/>
              </a:tabLst>
            </a:pPr>
            <a:r>
              <a:rPr lang="en-CA" sz="2800" dirty="0" smtClean="0">
                <a:solidFill>
                  <a:prstClr val="black"/>
                </a:solidFill>
                <a:latin typeface="Helvetica Light" charset="0"/>
                <a:ea typeface="Helvetica Light" charset="0"/>
                <a:cs typeface="Helvetica Light" charset="0"/>
              </a:rPr>
              <a:t>Typography Study</a:t>
            </a:r>
          </a:p>
          <a:p>
            <a:pPr marL="228600" lvl="1" indent="0" defTabSz="457154">
              <a:lnSpc>
                <a:spcPct val="100000"/>
              </a:lnSpc>
              <a:spcBef>
                <a:spcPts val="0"/>
              </a:spcBef>
              <a:buNone/>
              <a:tabLst>
                <a:tab pos="3520264" algn="r"/>
              </a:tabLst>
            </a:pPr>
            <a:endParaRPr lang="en-CA" sz="1500" dirty="0" smtClean="0">
              <a:solidFill>
                <a:prstClr val="black"/>
              </a:solidFill>
              <a:latin typeface="Helvetica" charset="0"/>
              <a:ea typeface="Helvetica" charset="0"/>
              <a:cs typeface="Helvetica" charset="0"/>
            </a:endParaRPr>
          </a:p>
        </p:txBody>
      </p:sp>
    </p:spTree>
    <p:extLst>
      <p:ext uri="{BB962C8B-B14F-4D97-AF65-F5344CB8AC3E}">
        <p14:creationId xmlns:p14="http://schemas.microsoft.com/office/powerpoint/2010/main" val="83780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210300" cy="1325563"/>
          </a:xfrm>
        </p:spPr>
        <p:txBody>
          <a:bodyPr/>
          <a:lstStyle/>
          <a:p>
            <a:r>
              <a:rPr lang="en-US" dirty="0" smtClean="0">
                <a:latin typeface="Avenir Next Medium" charset="0"/>
                <a:ea typeface="Avenir Next Medium" charset="0"/>
                <a:cs typeface="Avenir Next Medium" charset="0"/>
              </a:rPr>
              <a:t>Introduction</a:t>
            </a:r>
            <a:endParaRPr lang="en-US" dirty="0">
              <a:latin typeface="Avenir Next Medium" charset="0"/>
              <a:ea typeface="Avenir Next Medium" charset="0"/>
              <a:cs typeface="Avenir Next Medium" charset="0"/>
            </a:endParaRPr>
          </a:p>
        </p:txBody>
      </p:sp>
      <p:sp>
        <p:nvSpPr>
          <p:cNvPr id="3" name="Content Placeholder 2"/>
          <p:cNvSpPr>
            <a:spLocks noGrp="1"/>
          </p:cNvSpPr>
          <p:nvPr>
            <p:ph idx="1"/>
          </p:nvPr>
        </p:nvSpPr>
        <p:spPr>
          <a:xfrm>
            <a:off x="699247" y="1825625"/>
            <a:ext cx="5773271" cy="4351338"/>
          </a:xfrm>
        </p:spPr>
        <p:txBody>
          <a:bodyPr>
            <a:normAutofit fontScale="92500" lnSpcReduction="20000"/>
          </a:bodyPr>
          <a:lstStyle/>
          <a:p>
            <a:pPr marL="0" indent="0">
              <a:buNone/>
            </a:pPr>
            <a:r>
              <a:rPr lang="en-US" sz="2600" dirty="0" smtClean="0">
                <a:latin typeface="Helvetica Light" charset="0"/>
                <a:ea typeface="Helvetica Light" charset="0"/>
                <a:cs typeface="Helvetica Light" charset="0"/>
              </a:rPr>
              <a:t>Brand Guidelines are a set of rules that explicitly explain how our brand works. These guidelines are to be followed in all communications to ensure there is a consistent and unified representation of the </a:t>
            </a:r>
            <a:r>
              <a:rPr lang="en-US" sz="2600" dirty="0" err="1" smtClean="0">
                <a:latin typeface="Helvetica Light" charset="0"/>
                <a:ea typeface="Helvetica Light" charset="0"/>
                <a:cs typeface="Helvetica Light" charset="0"/>
              </a:rPr>
              <a:t>HouseCom</a:t>
            </a:r>
            <a:r>
              <a:rPr lang="en-US" sz="2600" dirty="0" smtClean="0">
                <a:latin typeface="Helvetica Light" charset="0"/>
                <a:ea typeface="Helvetica Light" charset="0"/>
                <a:cs typeface="Helvetica Light" charset="0"/>
              </a:rPr>
              <a:t>™ brand.   </a:t>
            </a:r>
          </a:p>
          <a:p>
            <a:pPr marL="0" indent="0">
              <a:buNone/>
            </a:pPr>
            <a:endParaRPr lang="en-US" sz="2600" dirty="0" smtClean="0">
              <a:latin typeface="Helvetica Light" charset="0"/>
              <a:ea typeface="Helvetica Light" charset="0"/>
              <a:cs typeface="Helvetica Light" charset="0"/>
            </a:endParaRPr>
          </a:p>
          <a:p>
            <a:pPr marL="0" indent="0">
              <a:buNone/>
            </a:pPr>
            <a:r>
              <a:rPr lang="en-US" sz="2600" dirty="0" smtClean="0">
                <a:latin typeface="Helvetica Light" charset="0"/>
                <a:ea typeface="Helvetica Light" charset="0"/>
                <a:cs typeface="Helvetica Light" charset="0"/>
              </a:rPr>
              <a:t>This guide covers all components of the design system, how and when to use them, appropriate variations and acceptable vs unacceptable uses. This guideline will make the production of materials easier, quicker and more effective and, in turn, will assist to maintain our brand strength.</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663154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37835"/>
            <a:ext cx="4930985" cy="7395835"/>
          </a:xfrm>
        </p:spPr>
      </p:pic>
      <p:sp>
        <p:nvSpPr>
          <p:cNvPr id="5" name="Title 1"/>
          <p:cNvSpPr>
            <a:spLocks noGrp="1"/>
          </p:cNvSpPr>
          <p:nvPr>
            <p:ph type="title"/>
          </p:nvPr>
        </p:nvSpPr>
        <p:spPr>
          <a:xfrm>
            <a:off x="5378823" y="436843"/>
            <a:ext cx="6210300" cy="1325563"/>
          </a:xfrm>
        </p:spPr>
        <p:txBody>
          <a:bodyPr/>
          <a:lstStyle/>
          <a:p>
            <a:r>
              <a:rPr lang="en-US" dirty="0" smtClean="0">
                <a:latin typeface="Helvetica" charset="0"/>
                <a:ea typeface="Helvetica" charset="0"/>
                <a:cs typeface="Helvetica" charset="0"/>
              </a:rPr>
              <a:t>Brand Characteristics</a:t>
            </a:r>
            <a:endParaRPr lang="en-US" dirty="0">
              <a:latin typeface="Helvetica" charset="0"/>
              <a:ea typeface="Helvetica" charset="0"/>
              <a:cs typeface="Helvetica" charset="0"/>
            </a:endParaRPr>
          </a:p>
        </p:txBody>
      </p:sp>
      <p:sp>
        <p:nvSpPr>
          <p:cNvPr id="6" name="Content Placeholder 2"/>
          <p:cNvSpPr txBox="1">
            <a:spLocks/>
          </p:cNvSpPr>
          <p:nvPr/>
        </p:nvSpPr>
        <p:spPr>
          <a:xfrm>
            <a:off x="5558118" y="2037883"/>
            <a:ext cx="55939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latin typeface="Helvetica Light" charset="0"/>
                <a:ea typeface="Helvetica Light" charset="0"/>
                <a:cs typeface="Helvetica Light" charset="0"/>
              </a:rPr>
              <a:t>There are various characteristics that define the </a:t>
            </a:r>
            <a:r>
              <a:rPr lang="en-US" dirty="0" err="1" smtClean="0">
                <a:latin typeface="Helvetica Light" charset="0"/>
                <a:ea typeface="Helvetica Light" charset="0"/>
                <a:cs typeface="Helvetica Light" charset="0"/>
              </a:rPr>
              <a:t>HouseCom</a:t>
            </a:r>
            <a:r>
              <a:rPr lang="en-US" dirty="0" smtClean="0">
                <a:latin typeface="Helvetica Light" charset="0"/>
                <a:ea typeface="Helvetica Light" charset="0"/>
                <a:cs typeface="Helvetica Light" charset="0"/>
              </a:rPr>
              <a:t>™ brand. Below contain the most prominent characteristics of our brand:</a:t>
            </a:r>
          </a:p>
          <a:p>
            <a:pPr algn="just"/>
            <a:r>
              <a:rPr lang="en-US" dirty="0" smtClean="0">
                <a:latin typeface="Helvetica Light" charset="0"/>
                <a:ea typeface="Helvetica Light" charset="0"/>
                <a:cs typeface="Helvetica Light" charset="0"/>
              </a:rPr>
              <a:t>Intelligence</a:t>
            </a:r>
          </a:p>
          <a:p>
            <a:pPr algn="just"/>
            <a:r>
              <a:rPr lang="en-US" dirty="0" smtClean="0">
                <a:latin typeface="Helvetica Light" charset="0"/>
                <a:ea typeface="Helvetica Light" charset="0"/>
                <a:cs typeface="Helvetica Light" charset="0"/>
              </a:rPr>
              <a:t>Sophisticated</a:t>
            </a:r>
          </a:p>
          <a:p>
            <a:pPr algn="just"/>
            <a:r>
              <a:rPr lang="en-US" dirty="0" smtClean="0">
                <a:latin typeface="Helvetica Light" charset="0"/>
                <a:ea typeface="Helvetica Light" charset="0"/>
                <a:cs typeface="Helvetica Light" charset="0"/>
              </a:rPr>
              <a:t>Innovative</a:t>
            </a:r>
          </a:p>
          <a:p>
            <a:pPr algn="just"/>
            <a:r>
              <a:rPr lang="en-US" dirty="0" smtClean="0">
                <a:latin typeface="Helvetica Light" charset="0"/>
                <a:ea typeface="Helvetica Light" charset="0"/>
                <a:cs typeface="Helvetica Light" charset="0"/>
              </a:rPr>
              <a:t>Modern</a:t>
            </a:r>
          </a:p>
          <a:p>
            <a:pPr marL="0" indent="0">
              <a:lnSpc>
                <a:spcPct val="100000"/>
              </a:lnSpc>
              <a:spcBef>
                <a:spcPts val="0"/>
              </a:spcBef>
              <a:buFontTx/>
              <a:buNone/>
            </a:pPr>
            <a:endParaRPr lang="en-US" dirty="0"/>
          </a:p>
        </p:txBody>
      </p:sp>
    </p:spTree>
    <p:extLst>
      <p:ext uri="{BB962C8B-B14F-4D97-AF65-F5344CB8AC3E}">
        <p14:creationId xmlns:p14="http://schemas.microsoft.com/office/powerpoint/2010/main" val="160168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Logo Elements</a:t>
            </a:r>
            <a:endParaRPr lang="en-US" dirty="0">
              <a:latin typeface="Helvetica" charset="0"/>
              <a:ea typeface="Helvetica" charset="0"/>
              <a:cs typeface="Helvetica"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7463" y="0"/>
            <a:ext cx="5154537" cy="6872717"/>
          </a:xfrm>
        </p:spPr>
      </p:pic>
    </p:spTree>
    <p:extLst>
      <p:ext uri="{BB962C8B-B14F-4D97-AF65-F5344CB8AC3E}">
        <p14:creationId xmlns:p14="http://schemas.microsoft.com/office/powerpoint/2010/main" val="1548398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Logo Elements</a:t>
            </a:r>
            <a:endParaRPr lang="en-US" dirty="0">
              <a:latin typeface="Helvetica" charset="0"/>
              <a:ea typeface="Helvetica" charset="0"/>
              <a:cs typeface="Helvetica" charset="0"/>
            </a:endParaRPr>
          </a:p>
        </p:txBody>
      </p:sp>
      <p:sp>
        <p:nvSpPr>
          <p:cNvPr id="6" name="Rectangle 5"/>
          <p:cNvSpPr/>
          <p:nvPr/>
        </p:nvSpPr>
        <p:spPr>
          <a:xfrm>
            <a:off x="693906" y="1690688"/>
            <a:ext cx="6096000" cy="2585323"/>
          </a:xfrm>
          <a:prstGeom prst="rect">
            <a:avLst/>
          </a:prstGeom>
        </p:spPr>
        <p:txBody>
          <a:bodyPr>
            <a:spAutoFit/>
          </a:bodyPr>
          <a:lstStyle/>
          <a:p>
            <a:r>
              <a:rPr lang="en-US" dirty="0" smtClean="0">
                <a:effectLst/>
                <a:latin typeface="Helvetica" charset="0"/>
                <a:ea typeface="Helvetica" charset="0"/>
                <a:cs typeface="Helvetica" charset="0"/>
              </a:rPr>
              <a:t>The elements </a:t>
            </a:r>
            <a:endParaRPr lang="en-US" dirty="0" smtClean="0">
              <a:latin typeface="Helvetica" charset="0"/>
              <a:ea typeface="Helvetica" charset="0"/>
              <a:cs typeface="Helvetica" charset="0"/>
            </a:endParaRPr>
          </a:p>
          <a:p>
            <a:r>
              <a:rPr lang="en-US" dirty="0" err="1" smtClean="0">
                <a:effectLst/>
                <a:latin typeface="Helvetica Light" charset="0"/>
                <a:ea typeface="Helvetica Light" charset="0"/>
                <a:cs typeface="Helvetica Light" charset="0"/>
              </a:rPr>
              <a:t>HouseCom</a:t>
            </a:r>
            <a:r>
              <a:rPr lang="en-US" dirty="0" smtClean="0">
                <a:effectLst/>
                <a:latin typeface="Helvetica Light" charset="0"/>
                <a:ea typeface="Helvetica Light" charset="0"/>
                <a:cs typeface="Helvetica Light" charset="0"/>
              </a:rPr>
              <a:t>™ </a:t>
            </a:r>
            <a:r>
              <a:rPr lang="en-US" dirty="0" err="1" smtClean="0">
                <a:effectLst/>
                <a:latin typeface="Helvetica Light" charset="0"/>
                <a:ea typeface="Helvetica Light" charset="0"/>
                <a:cs typeface="Helvetica Light" charset="0"/>
              </a:rPr>
              <a:t>ThermoSecure</a:t>
            </a:r>
            <a:r>
              <a:rPr lang="en-US" dirty="0" smtClean="0">
                <a:effectLst/>
                <a:latin typeface="Helvetica Light" charset="0"/>
                <a:ea typeface="Helvetica Light" charset="0"/>
                <a:cs typeface="Helvetica Light" charset="0"/>
              </a:rPr>
              <a:t>™ is identified by its corporate logo, which is comprised of half a blue snowflake icon and half a red sun icon. This logo effectively captures the </a:t>
            </a:r>
            <a:r>
              <a:rPr lang="en-US" dirty="0" err="1" smtClean="0">
                <a:effectLst/>
                <a:latin typeface="Helvetica Light" charset="0"/>
                <a:ea typeface="Helvetica Light" charset="0"/>
                <a:cs typeface="Helvetica Light" charset="0"/>
              </a:rPr>
              <a:t>HouseCom</a:t>
            </a:r>
            <a:r>
              <a:rPr lang="en-US" dirty="0" smtClean="0">
                <a:effectLst/>
                <a:latin typeface="Helvetica Light" charset="0"/>
                <a:ea typeface="Helvetica Light" charset="0"/>
                <a:cs typeface="Helvetica Light" charset="0"/>
              </a:rPr>
              <a:t>™ characteristics and perfectly captures what the company stands for: innovation, modernity, and intelligence. The preferred </a:t>
            </a:r>
            <a:r>
              <a:rPr lang="en-US" dirty="0" err="1" smtClean="0">
                <a:effectLst/>
                <a:latin typeface="Helvetica Light" charset="0"/>
                <a:ea typeface="Helvetica Light" charset="0"/>
                <a:cs typeface="Helvetica Light" charset="0"/>
              </a:rPr>
              <a:t>HouseCom</a:t>
            </a:r>
            <a:r>
              <a:rPr lang="en-US" dirty="0" smtClean="0">
                <a:effectLst/>
                <a:latin typeface="Helvetica Light" charset="0"/>
                <a:ea typeface="Helvetica Light" charset="0"/>
                <a:cs typeface="Helvetica Light" charset="0"/>
              </a:rPr>
              <a:t>™ logo is shown on this slide and is not intended to be drawn in any other manner. </a:t>
            </a:r>
            <a:endParaRPr lang="en-US" dirty="0">
              <a:latin typeface="Helvetica Light" charset="0"/>
              <a:ea typeface="Helvetica Light" charset="0"/>
              <a:cs typeface="Helvetica Light" charset="0"/>
            </a:endParaRP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1358" y="1690688"/>
            <a:ext cx="3871843" cy="3343562"/>
          </a:xfrm>
        </p:spPr>
      </p:pic>
    </p:spTree>
    <p:extLst>
      <p:ext uri="{BB962C8B-B14F-4D97-AF65-F5344CB8AC3E}">
        <p14:creationId xmlns:p14="http://schemas.microsoft.com/office/powerpoint/2010/main" val="1981398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Logo Elements</a:t>
            </a:r>
            <a:endParaRPr lang="en-US" dirty="0">
              <a:latin typeface="Helvetica" charset="0"/>
              <a:ea typeface="Helvetica" charset="0"/>
              <a:cs typeface="Helvetica" charset="0"/>
            </a:endParaRPr>
          </a:p>
        </p:txBody>
      </p:sp>
      <p:sp>
        <p:nvSpPr>
          <p:cNvPr id="7" name="Content Placeholder 6"/>
          <p:cNvSpPr>
            <a:spLocks noGrp="1"/>
          </p:cNvSpPr>
          <p:nvPr>
            <p:ph idx="1"/>
          </p:nvPr>
        </p:nvSpPr>
        <p:spPr/>
        <p:txBody>
          <a:bodyPr/>
          <a:lstStyle/>
          <a:p>
            <a:endParaRPr lang="en-US"/>
          </a:p>
        </p:txBody>
      </p:sp>
    </p:spTree>
    <p:extLst>
      <p:ext uri="{BB962C8B-B14F-4D97-AF65-F5344CB8AC3E}">
        <p14:creationId xmlns:p14="http://schemas.microsoft.com/office/powerpoint/2010/main" val="1682433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745" y="365125"/>
            <a:ext cx="11125200" cy="6061076"/>
          </a:xfrm>
          <a:prstGeom prst="rect">
            <a:avLst/>
          </a:prstGeom>
        </p:spPr>
      </p:pic>
      <p:sp>
        <p:nvSpPr>
          <p:cNvPr id="2" name="Title 1"/>
          <p:cNvSpPr>
            <a:spLocks noGrp="1"/>
          </p:cNvSpPr>
          <p:nvPr>
            <p:ph type="title"/>
          </p:nvPr>
        </p:nvSpPr>
        <p:spPr/>
        <p:txBody>
          <a:bodyPr/>
          <a:lstStyle/>
          <a:p>
            <a:r>
              <a:rPr lang="en-US" dirty="0" err="1" smtClean="0">
                <a:latin typeface="Helvetica" charset="0"/>
                <a:ea typeface="Helvetica" charset="0"/>
                <a:cs typeface="Helvetica" charset="0"/>
              </a:rPr>
              <a:t>Colour</a:t>
            </a:r>
            <a:r>
              <a:rPr lang="en-US" dirty="0" smtClean="0">
                <a:latin typeface="Helvetica" charset="0"/>
                <a:ea typeface="Helvetica" charset="0"/>
                <a:cs typeface="Helvetica" charset="0"/>
              </a:rPr>
              <a:t> Study</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690688"/>
            <a:ext cx="5808639" cy="4351338"/>
          </a:xfrm>
        </p:spPr>
        <p:txBody>
          <a:bodyPr>
            <a:normAutofit/>
          </a:bodyPr>
          <a:lstStyle/>
          <a:p>
            <a:pPr marL="0" indent="0">
              <a:buNone/>
            </a:pPr>
            <a:r>
              <a:rPr lang="en-CA" sz="1600" dirty="0" smtClean="0">
                <a:latin typeface="Helvetica Light" charset="0"/>
                <a:ea typeface="Helvetica Light" charset="0"/>
                <a:cs typeface="Helvetica Light" charset="0"/>
              </a:rPr>
              <a:t>The </a:t>
            </a:r>
            <a:r>
              <a:rPr lang="en-CA" sz="1600" dirty="0" err="1" smtClean="0">
                <a:latin typeface="Helvetica Light" charset="0"/>
                <a:ea typeface="Helvetica Light" charset="0"/>
                <a:cs typeface="Helvetica Light" charset="0"/>
              </a:rPr>
              <a:t>HouseCom</a:t>
            </a:r>
            <a:r>
              <a:rPr lang="en-CA" sz="1600" dirty="0" smtClean="0">
                <a:latin typeface="Helvetica Light" charset="0"/>
                <a:ea typeface="Helvetica Light" charset="0"/>
                <a:cs typeface="Helvetica Light" charset="0"/>
              </a:rPr>
              <a:t>™ visual identity uses three main colours: </a:t>
            </a:r>
            <a:r>
              <a:rPr lang="en-CA" sz="1600" dirty="0" smtClean="0">
                <a:solidFill>
                  <a:srgbClr val="D7172F"/>
                </a:solidFill>
                <a:latin typeface="Helvetica Light" charset="0"/>
                <a:ea typeface="Helvetica Light" charset="0"/>
                <a:cs typeface="Helvetica Light" charset="0"/>
              </a:rPr>
              <a:t>red</a:t>
            </a:r>
            <a:r>
              <a:rPr lang="en-CA" sz="1600" dirty="0" smtClean="0">
                <a:latin typeface="Helvetica Light" charset="0"/>
                <a:ea typeface="Helvetica Light" charset="0"/>
                <a:cs typeface="Helvetica Light" charset="0"/>
              </a:rPr>
              <a:t>, </a:t>
            </a:r>
            <a:r>
              <a:rPr lang="en-CA" sz="1600" dirty="0" smtClean="0">
                <a:solidFill>
                  <a:srgbClr val="D7172F"/>
                </a:solidFill>
                <a:latin typeface="Helvetica Light" charset="0"/>
                <a:ea typeface="Helvetica Light" charset="0"/>
                <a:cs typeface="Helvetica Light" charset="0"/>
              </a:rPr>
              <a:t>blue</a:t>
            </a:r>
            <a:r>
              <a:rPr lang="en-CA" sz="1600" dirty="0" smtClean="0">
                <a:latin typeface="Helvetica Light" charset="0"/>
                <a:ea typeface="Helvetica Light" charset="0"/>
                <a:cs typeface="Helvetica Light" charset="0"/>
              </a:rPr>
              <a:t> and </a:t>
            </a:r>
            <a:r>
              <a:rPr lang="en-CA" sz="1600" dirty="0" smtClean="0">
                <a:solidFill>
                  <a:srgbClr val="D7172F"/>
                </a:solidFill>
                <a:latin typeface="Helvetica Light" charset="0"/>
                <a:ea typeface="Helvetica Light" charset="0"/>
                <a:cs typeface="Helvetica Light" charset="0"/>
              </a:rPr>
              <a:t>black</a:t>
            </a:r>
            <a:r>
              <a:rPr lang="en-CA" sz="1600" dirty="0" smtClean="0">
                <a:latin typeface="Helvetica Light" charset="0"/>
                <a:ea typeface="Helvetica Light" charset="0"/>
                <a:cs typeface="Helvetica Light" charset="0"/>
              </a:rPr>
              <a:t>. </a:t>
            </a:r>
            <a:r>
              <a:rPr lang="en-US" sz="1600" dirty="0" smtClean="0">
                <a:latin typeface="Helvetica Light" charset="0"/>
                <a:ea typeface="Helvetica Light" charset="0"/>
                <a:cs typeface="Helvetica Light" charset="0"/>
              </a:rPr>
              <a:t>These create the primary </a:t>
            </a:r>
            <a:r>
              <a:rPr lang="en-US" sz="1600" dirty="0" err="1" smtClean="0">
                <a:latin typeface="Helvetica Light" charset="0"/>
                <a:ea typeface="Helvetica Light" charset="0"/>
                <a:cs typeface="Helvetica Light" charset="0"/>
              </a:rPr>
              <a:t>colour</a:t>
            </a:r>
            <a:r>
              <a:rPr lang="en-US" sz="1600" dirty="0" smtClean="0">
                <a:latin typeface="Helvetica Light" charset="0"/>
                <a:ea typeface="Helvetica Light" charset="0"/>
                <a:cs typeface="Helvetica Light" charset="0"/>
              </a:rPr>
              <a:t> palette.</a:t>
            </a:r>
          </a:p>
          <a:p>
            <a:pPr marL="0" indent="0">
              <a:buNone/>
            </a:pPr>
            <a:endParaRPr lang="en-US" sz="1600" dirty="0" smtClean="0">
              <a:latin typeface="Helvetica Light" charset="0"/>
              <a:ea typeface="Helvetica Light" charset="0"/>
              <a:cs typeface="Helvetica Light" charset="0"/>
            </a:endParaRPr>
          </a:p>
          <a:p>
            <a:pPr marL="0" indent="0">
              <a:buNone/>
            </a:pPr>
            <a:r>
              <a:rPr lang="en-US" sz="1600" dirty="0" smtClean="0">
                <a:latin typeface="Helvetica Light" charset="0"/>
                <a:ea typeface="Helvetica Light" charset="0"/>
                <a:cs typeface="Helvetica Light" charset="0"/>
              </a:rPr>
              <a:t>When Pantone® inks are not applicable, the following breakdowns should be used: For 4-colour process printing, refer to the CMYK values shown here. For on-screen and web applications (e.g. PowerPoint®, websites, video and intranets), refer to the RGB values specified.</a:t>
            </a:r>
          </a:p>
          <a:p>
            <a:pPr marL="0" indent="0">
              <a:buNone/>
            </a:pPr>
            <a:endParaRPr lang="en-US" sz="1600" dirty="0" smtClean="0">
              <a:latin typeface="Helvetica Light" charset="0"/>
              <a:ea typeface="Helvetica Light" charset="0"/>
              <a:cs typeface="Helvetica Light" charset="0"/>
            </a:endParaRPr>
          </a:p>
          <a:p>
            <a:pPr marL="0" indent="0">
              <a:buNone/>
            </a:pPr>
            <a:r>
              <a:rPr lang="en-US" sz="1600" dirty="0" smtClean="0">
                <a:solidFill>
                  <a:srgbClr val="D7172F"/>
                </a:solidFill>
                <a:latin typeface="Helvetica Light" charset="0"/>
                <a:ea typeface="Helvetica Light" charset="0"/>
                <a:cs typeface="Helvetica Light" charset="0"/>
              </a:rPr>
              <a:t>Please use only the </a:t>
            </a:r>
            <a:r>
              <a:rPr lang="en-US" sz="1600" dirty="0" err="1" smtClean="0">
                <a:solidFill>
                  <a:srgbClr val="D7172F"/>
                </a:solidFill>
                <a:latin typeface="Helvetica Light" charset="0"/>
                <a:ea typeface="Helvetica Light" charset="0"/>
                <a:cs typeface="Helvetica Light" charset="0"/>
              </a:rPr>
              <a:t>colour</a:t>
            </a:r>
            <a:r>
              <a:rPr lang="en-US" sz="1600" dirty="0" smtClean="0">
                <a:solidFill>
                  <a:srgbClr val="D7172F"/>
                </a:solidFill>
                <a:latin typeface="Helvetica Light" charset="0"/>
                <a:ea typeface="Helvetica Light" charset="0"/>
                <a:cs typeface="Helvetica Light" charset="0"/>
              </a:rPr>
              <a:t> breakdowns provided here.</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81993286"/>
              </p:ext>
            </p:extLst>
          </p:nvPr>
        </p:nvGraphicFramePr>
        <p:xfrm>
          <a:off x="8155757" y="4502061"/>
          <a:ext cx="2592552" cy="1097280"/>
        </p:xfrm>
        <a:graphic>
          <a:graphicData uri="http://schemas.openxmlformats.org/drawingml/2006/table">
            <a:tbl>
              <a:tblPr firstRow="1" bandRow="1">
                <a:tableStyleId>{5C22544A-7EE6-4342-B048-85BDC9FD1C3A}</a:tableStyleId>
              </a:tblPr>
              <a:tblGrid>
                <a:gridCol w="2592552"/>
              </a:tblGrid>
              <a:tr h="307622">
                <a:tc>
                  <a:txBody>
                    <a:bodyPr/>
                    <a:lstStyle/>
                    <a:p>
                      <a:r>
                        <a:rPr lang="en-US" dirty="0" smtClean="0">
                          <a:solidFill>
                            <a:sysClr val="windowText" lastClr="000000"/>
                          </a:solidFill>
                        </a:rPr>
                        <a:t>Black</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7622">
                <a:tc>
                  <a:txBody>
                    <a:bodyPr/>
                    <a:lstStyle/>
                    <a:p>
                      <a:r>
                        <a:rPr lang="en-US" b="1" dirty="0" smtClean="0"/>
                        <a:t>CMYK</a:t>
                      </a:r>
                      <a:r>
                        <a:rPr lang="en-US" b="1" baseline="0" dirty="0" smtClean="0"/>
                        <a:t>  </a:t>
                      </a:r>
                      <a:r>
                        <a:rPr lang="en-US" b="0" dirty="0" smtClean="0"/>
                        <a:t>C</a:t>
                      </a:r>
                      <a:r>
                        <a:rPr lang="en-US" b="1" dirty="0" smtClean="0"/>
                        <a:t> 0</a:t>
                      </a:r>
                      <a:r>
                        <a:rPr lang="en-US" b="0" dirty="0" smtClean="0"/>
                        <a:t> M</a:t>
                      </a:r>
                      <a:r>
                        <a:rPr lang="en-US" b="1" dirty="0" smtClean="0"/>
                        <a:t> 0</a:t>
                      </a:r>
                      <a:r>
                        <a:rPr lang="en-US" b="0" dirty="0" smtClean="0"/>
                        <a:t> Y</a:t>
                      </a:r>
                      <a:r>
                        <a:rPr lang="en-US" b="1" dirty="0" smtClean="0"/>
                        <a:t> 0</a:t>
                      </a:r>
                      <a:r>
                        <a:rPr lang="en-US" b="0" baseline="0" dirty="0" smtClean="0"/>
                        <a:t> K</a:t>
                      </a:r>
                      <a:r>
                        <a:rPr lang="en-US" b="1" baseline="0" dirty="0" smtClean="0"/>
                        <a:t> 100</a:t>
                      </a:r>
                      <a:endParaRPr 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7622">
                <a:tc>
                  <a:txBody>
                    <a:bodyPr/>
                    <a:lstStyle/>
                    <a:p>
                      <a:r>
                        <a:rPr lang="en-US" b="1" dirty="0" smtClean="0"/>
                        <a:t>RGB</a:t>
                      </a:r>
                      <a:r>
                        <a:rPr lang="en-US" b="1" baseline="0" dirty="0" smtClean="0"/>
                        <a:t> </a:t>
                      </a:r>
                      <a:r>
                        <a:rPr lang="en-US" b="0" baseline="0" dirty="0" smtClean="0"/>
                        <a:t> R </a:t>
                      </a:r>
                      <a:r>
                        <a:rPr lang="en-US" b="1" baseline="0" dirty="0" smtClean="0"/>
                        <a:t>0</a:t>
                      </a:r>
                      <a:r>
                        <a:rPr lang="en-US" b="0" baseline="0" dirty="0" smtClean="0"/>
                        <a:t> G </a:t>
                      </a:r>
                      <a:r>
                        <a:rPr lang="en-US" b="1" baseline="0" dirty="0" smtClean="0"/>
                        <a:t>0 </a:t>
                      </a:r>
                      <a:r>
                        <a:rPr lang="en-US" b="0" baseline="0" dirty="0" smtClean="0"/>
                        <a:t>B </a:t>
                      </a:r>
                      <a:r>
                        <a:rPr lang="en-US" b="1" baseline="0" dirty="0" smtClean="0"/>
                        <a:t>0</a:t>
                      </a:r>
                      <a:endParaRPr lang="en-US" b="1" dirty="0"/>
                    </a:p>
                  </a:txBody>
                  <a:tcPr>
                    <a:lnT w="12700" cap="flat" cmpd="sng" algn="ctr">
                      <a:solidFill>
                        <a:schemeClr val="tx1"/>
                      </a:solidFill>
                      <a:prstDash val="solid"/>
                      <a:round/>
                      <a:headEnd type="none" w="med" len="med"/>
                      <a:tailEnd type="none" w="med" len="med"/>
                    </a:lnT>
                    <a:noFill/>
                  </a:tcPr>
                </a:tc>
              </a:tr>
            </a:tbl>
          </a:graphicData>
        </a:graphic>
      </p:graphicFrame>
      <p:sp>
        <p:nvSpPr>
          <p:cNvPr id="6" name="Rectangle 5"/>
          <p:cNvSpPr/>
          <p:nvPr/>
        </p:nvSpPr>
        <p:spPr>
          <a:xfrm>
            <a:off x="6700329" y="4502061"/>
            <a:ext cx="1371600" cy="13716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259159032"/>
              </p:ext>
            </p:extLst>
          </p:nvPr>
        </p:nvGraphicFramePr>
        <p:xfrm>
          <a:off x="8155757" y="2780755"/>
          <a:ext cx="2592552" cy="1097280"/>
        </p:xfrm>
        <a:graphic>
          <a:graphicData uri="http://schemas.openxmlformats.org/drawingml/2006/table">
            <a:tbl>
              <a:tblPr firstRow="1" bandRow="1">
                <a:tableStyleId>{5C22544A-7EE6-4342-B048-85BDC9FD1C3A}</a:tableStyleId>
              </a:tblPr>
              <a:tblGrid>
                <a:gridCol w="2592552"/>
              </a:tblGrid>
              <a:tr h="307622">
                <a:tc>
                  <a:txBody>
                    <a:bodyPr/>
                    <a:lstStyle/>
                    <a:p>
                      <a:r>
                        <a:rPr lang="en-US" dirty="0" smtClean="0">
                          <a:solidFill>
                            <a:sysClr val="windowText" lastClr="000000"/>
                          </a:solidFill>
                        </a:rPr>
                        <a:t>Warm Red</a:t>
                      </a:r>
                      <a:r>
                        <a:rPr lang="en-US" baseline="0" dirty="0" smtClean="0">
                          <a:solidFill>
                            <a:sysClr val="windowText" lastClr="000000"/>
                          </a:solidFill>
                        </a:rPr>
                        <a:t>®</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7622">
                <a:tc>
                  <a:txBody>
                    <a:bodyPr/>
                    <a:lstStyle/>
                    <a:p>
                      <a:r>
                        <a:rPr lang="en-US" b="1" dirty="0" smtClean="0"/>
                        <a:t>CMYK</a:t>
                      </a:r>
                      <a:r>
                        <a:rPr lang="en-US" b="1" baseline="0" dirty="0" smtClean="0"/>
                        <a:t>  </a:t>
                      </a:r>
                      <a:r>
                        <a:rPr lang="en-US" b="0" dirty="0" smtClean="0"/>
                        <a:t>C</a:t>
                      </a:r>
                      <a:r>
                        <a:rPr lang="en-US" b="1" dirty="0" smtClean="0"/>
                        <a:t> 0</a:t>
                      </a:r>
                      <a:r>
                        <a:rPr lang="en-US" b="0" dirty="0" smtClean="0"/>
                        <a:t> M</a:t>
                      </a:r>
                      <a:r>
                        <a:rPr lang="en-US" b="1" dirty="0" smtClean="0"/>
                        <a:t> </a:t>
                      </a:r>
                      <a:r>
                        <a:rPr lang="en-US" b="1" dirty="0" smtClean="0"/>
                        <a:t>55</a:t>
                      </a:r>
                      <a:r>
                        <a:rPr lang="en-US" b="0" dirty="0" smtClean="0"/>
                        <a:t> </a:t>
                      </a:r>
                      <a:r>
                        <a:rPr lang="en-US" b="0" dirty="0" smtClean="0"/>
                        <a:t>Y</a:t>
                      </a:r>
                      <a:r>
                        <a:rPr lang="en-US" b="1" dirty="0" smtClean="0"/>
                        <a:t> </a:t>
                      </a:r>
                      <a:r>
                        <a:rPr lang="en-US" b="1" dirty="0" smtClean="0"/>
                        <a:t>60</a:t>
                      </a:r>
                      <a:r>
                        <a:rPr lang="en-US" b="0" baseline="0" dirty="0" smtClean="0"/>
                        <a:t> </a:t>
                      </a:r>
                      <a:r>
                        <a:rPr lang="en-US" b="0" baseline="0" dirty="0" smtClean="0"/>
                        <a:t>K</a:t>
                      </a:r>
                      <a:r>
                        <a:rPr lang="en-US" b="1" baseline="0" dirty="0" smtClean="0"/>
                        <a:t> </a:t>
                      </a:r>
                      <a:r>
                        <a:rPr lang="en-US" b="1" baseline="0" dirty="0" smtClean="0"/>
                        <a:t>80</a:t>
                      </a:r>
                      <a:endParaRPr 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7622">
                <a:tc>
                  <a:txBody>
                    <a:bodyPr/>
                    <a:lstStyle/>
                    <a:p>
                      <a:r>
                        <a:rPr lang="en-US" b="1" dirty="0" smtClean="0"/>
                        <a:t>RGB</a:t>
                      </a:r>
                      <a:r>
                        <a:rPr lang="en-US" b="1" baseline="0" dirty="0" smtClean="0"/>
                        <a:t> </a:t>
                      </a:r>
                      <a:r>
                        <a:rPr lang="en-US" b="0" baseline="0" dirty="0" smtClean="0"/>
                        <a:t> R </a:t>
                      </a:r>
                      <a:r>
                        <a:rPr lang="en-US" b="1" baseline="0" dirty="0" smtClean="0"/>
                        <a:t>209</a:t>
                      </a:r>
                      <a:r>
                        <a:rPr lang="en-US" b="0" baseline="0" dirty="0" smtClean="0"/>
                        <a:t> </a:t>
                      </a:r>
                      <a:r>
                        <a:rPr lang="en-US" b="0" baseline="0" dirty="0" smtClean="0"/>
                        <a:t>G </a:t>
                      </a:r>
                      <a:r>
                        <a:rPr lang="en-US" b="1" baseline="0" dirty="0" smtClean="0"/>
                        <a:t>94 </a:t>
                      </a:r>
                      <a:r>
                        <a:rPr lang="en-US" b="0" baseline="0" dirty="0" smtClean="0"/>
                        <a:t>B </a:t>
                      </a:r>
                      <a:r>
                        <a:rPr lang="en-US" b="1" baseline="0" dirty="0" smtClean="0"/>
                        <a:t>84</a:t>
                      </a:r>
                      <a:endParaRPr lang="en-US" b="1" dirty="0"/>
                    </a:p>
                  </a:txBody>
                  <a:tcPr>
                    <a:lnT w="12700" cap="flat" cmpd="sng" algn="ctr">
                      <a:solidFill>
                        <a:schemeClr val="tx1"/>
                      </a:solidFill>
                      <a:prstDash val="solid"/>
                      <a:round/>
                      <a:headEnd type="none" w="med" len="med"/>
                      <a:tailEnd type="none" w="med" len="med"/>
                    </a:lnT>
                    <a:noFill/>
                  </a:tcPr>
                </a:tc>
              </a:tr>
            </a:tbl>
          </a:graphicData>
        </a:graphic>
      </p:graphicFrame>
      <p:sp>
        <p:nvSpPr>
          <p:cNvPr id="8" name="Rectangle 7"/>
          <p:cNvSpPr/>
          <p:nvPr/>
        </p:nvSpPr>
        <p:spPr>
          <a:xfrm>
            <a:off x="6700329" y="2780755"/>
            <a:ext cx="1371600" cy="1371600"/>
          </a:xfrm>
          <a:prstGeom prst="rect">
            <a:avLst/>
          </a:prstGeom>
          <a:solidFill>
            <a:srgbClr val="D93E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718522" y="1070562"/>
            <a:ext cx="1371600" cy="1371600"/>
          </a:xfrm>
          <a:prstGeom prst="rect">
            <a:avLst/>
          </a:prstGeom>
          <a:solidFill>
            <a:srgbClr val="70B4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554131328"/>
              </p:ext>
            </p:extLst>
          </p:nvPr>
        </p:nvGraphicFramePr>
        <p:xfrm>
          <a:off x="8110420" y="1108255"/>
          <a:ext cx="2702632" cy="1097280"/>
        </p:xfrm>
        <a:graphic>
          <a:graphicData uri="http://schemas.openxmlformats.org/drawingml/2006/table">
            <a:tbl>
              <a:tblPr firstRow="1" bandRow="1">
                <a:tableStyleId>{5C22544A-7EE6-4342-B048-85BDC9FD1C3A}</a:tableStyleId>
              </a:tblPr>
              <a:tblGrid>
                <a:gridCol w="2702632"/>
              </a:tblGrid>
              <a:tr h="307622">
                <a:tc>
                  <a:txBody>
                    <a:bodyPr/>
                    <a:lstStyle/>
                    <a:p>
                      <a:r>
                        <a:rPr lang="en-US" dirty="0" smtClean="0">
                          <a:solidFill>
                            <a:sysClr val="windowText" lastClr="000000"/>
                          </a:solidFill>
                        </a:rPr>
                        <a:t>Baby</a:t>
                      </a:r>
                      <a:r>
                        <a:rPr lang="en-US" baseline="0" dirty="0" smtClean="0">
                          <a:solidFill>
                            <a:sysClr val="windowText" lastClr="000000"/>
                          </a:solidFill>
                        </a:rPr>
                        <a:t> Boy Blues®</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7622">
                <a:tc>
                  <a:txBody>
                    <a:bodyPr/>
                    <a:lstStyle/>
                    <a:p>
                      <a:r>
                        <a:rPr lang="en-US" b="1" dirty="0" smtClean="0"/>
                        <a:t>CMYK</a:t>
                      </a:r>
                      <a:r>
                        <a:rPr lang="en-US" b="1" baseline="0" dirty="0" smtClean="0"/>
                        <a:t>  </a:t>
                      </a:r>
                      <a:r>
                        <a:rPr lang="en-US" b="0" dirty="0" smtClean="0"/>
                        <a:t>C</a:t>
                      </a:r>
                      <a:r>
                        <a:rPr lang="en-US" b="1" dirty="0" smtClean="0"/>
                        <a:t> </a:t>
                      </a:r>
                      <a:r>
                        <a:rPr lang="en-US" b="1" dirty="0" smtClean="0"/>
                        <a:t>12</a:t>
                      </a:r>
                      <a:r>
                        <a:rPr lang="en-US" b="0" dirty="0" smtClean="0"/>
                        <a:t> </a:t>
                      </a:r>
                      <a:r>
                        <a:rPr lang="en-US" b="0" dirty="0" smtClean="0"/>
                        <a:t>M</a:t>
                      </a:r>
                      <a:r>
                        <a:rPr lang="en-US" b="1" dirty="0" smtClean="0"/>
                        <a:t> </a:t>
                      </a:r>
                      <a:r>
                        <a:rPr lang="en-US" b="1" dirty="0" smtClean="0"/>
                        <a:t>1</a:t>
                      </a:r>
                      <a:r>
                        <a:rPr lang="en-US" b="0" dirty="0" smtClean="0"/>
                        <a:t> </a:t>
                      </a:r>
                      <a:r>
                        <a:rPr lang="en-US" b="0" dirty="0" smtClean="0"/>
                        <a:t>Y</a:t>
                      </a:r>
                      <a:r>
                        <a:rPr lang="en-US" b="1" dirty="0" smtClean="0"/>
                        <a:t> 0</a:t>
                      </a:r>
                      <a:r>
                        <a:rPr lang="en-US" b="0" baseline="0" dirty="0" smtClean="0"/>
                        <a:t> K</a:t>
                      </a:r>
                      <a:r>
                        <a:rPr lang="en-US" b="1" baseline="0" dirty="0" smtClean="0"/>
                        <a:t> </a:t>
                      </a:r>
                      <a:r>
                        <a:rPr lang="en-US" b="1" baseline="0" dirty="0" smtClean="0"/>
                        <a:t>18</a:t>
                      </a:r>
                      <a:endParaRPr 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7622">
                <a:tc>
                  <a:txBody>
                    <a:bodyPr/>
                    <a:lstStyle/>
                    <a:p>
                      <a:r>
                        <a:rPr lang="en-US" b="1" dirty="0" smtClean="0"/>
                        <a:t>RGB</a:t>
                      </a:r>
                      <a:r>
                        <a:rPr lang="en-US" b="1" baseline="0" dirty="0" smtClean="0"/>
                        <a:t> </a:t>
                      </a:r>
                      <a:r>
                        <a:rPr lang="en-US" b="0" baseline="0" dirty="0" smtClean="0"/>
                        <a:t> R </a:t>
                      </a:r>
                      <a:r>
                        <a:rPr lang="en-US" b="1" baseline="0" dirty="0" smtClean="0"/>
                        <a:t>183</a:t>
                      </a:r>
                      <a:r>
                        <a:rPr lang="en-US" b="0" baseline="0" dirty="0" smtClean="0"/>
                        <a:t> </a:t>
                      </a:r>
                      <a:r>
                        <a:rPr lang="en-US" b="0" baseline="0" dirty="0" smtClean="0"/>
                        <a:t>G </a:t>
                      </a:r>
                      <a:r>
                        <a:rPr lang="en-US" b="1" baseline="0" dirty="0" smtClean="0"/>
                        <a:t>206 </a:t>
                      </a:r>
                      <a:r>
                        <a:rPr lang="en-US" b="0" baseline="0" dirty="0" smtClean="0"/>
                        <a:t>B </a:t>
                      </a:r>
                      <a:r>
                        <a:rPr lang="en-US" b="1" baseline="0" dirty="0" smtClean="0"/>
                        <a:t>208</a:t>
                      </a:r>
                      <a:endParaRPr lang="en-US" b="1" dirty="0"/>
                    </a:p>
                  </a:txBody>
                  <a:tcPr>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131809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2831" y="365125"/>
            <a:ext cx="11125200" cy="6061076"/>
          </a:xfrm>
          <a:prstGeom prst="rect">
            <a:avLst/>
          </a:prstGeom>
        </p:spPr>
      </p:pic>
      <p:sp>
        <p:nvSpPr>
          <p:cNvPr id="2" name="Title 1"/>
          <p:cNvSpPr>
            <a:spLocks noGrp="1"/>
          </p:cNvSpPr>
          <p:nvPr>
            <p:ph type="title"/>
          </p:nvPr>
        </p:nvSpPr>
        <p:spPr/>
        <p:txBody>
          <a:bodyPr/>
          <a:lstStyle/>
          <a:p>
            <a:r>
              <a:rPr lang="en-US" dirty="0" smtClean="0">
                <a:latin typeface="Helvetica" charset="0"/>
                <a:ea typeface="Helvetica" charset="0"/>
                <a:cs typeface="Helvetica" charset="0"/>
              </a:rPr>
              <a:t>Typography Study</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690688"/>
            <a:ext cx="6889376" cy="4351338"/>
          </a:xfrm>
        </p:spPr>
        <p:txBody>
          <a:bodyPr>
            <a:normAutofit/>
          </a:bodyPr>
          <a:lstStyle/>
          <a:p>
            <a:pPr marL="0" indent="0">
              <a:buNone/>
            </a:pPr>
            <a:r>
              <a:rPr lang="en-US" sz="1600" dirty="0">
                <a:latin typeface="Helvetica Light" charset="0"/>
                <a:ea typeface="Helvetica Light" charset="0"/>
                <a:cs typeface="Helvetica Light" charset="0"/>
              </a:rPr>
              <a:t>Type family </a:t>
            </a:r>
            <a:endParaRPr lang="en-US" sz="1600" dirty="0" smtClean="0">
              <a:latin typeface="Helvetica Light" charset="0"/>
              <a:ea typeface="Helvetica Light" charset="0"/>
              <a:cs typeface="Helvetica Light" charset="0"/>
            </a:endParaRPr>
          </a:p>
          <a:p>
            <a:pPr marL="0" indent="0">
              <a:buNone/>
            </a:pPr>
            <a:r>
              <a:rPr lang="en-US" sz="1600" dirty="0" smtClean="0">
                <a:latin typeface="Helvetica Light" charset="0"/>
                <a:ea typeface="Helvetica Light" charset="0"/>
                <a:cs typeface="Helvetica Light" charset="0"/>
              </a:rPr>
              <a:t>Helvetica </a:t>
            </a:r>
            <a:r>
              <a:rPr lang="en-US" sz="1600" dirty="0">
                <a:latin typeface="Helvetica Light" charset="0"/>
                <a:ea typeface="Helvetica Light" charset="0"/>
                <a:cs typeface="Helvetica Light" charset="0"/>
              </a:rPr>
              <a:t>is the only typeface used </a:t>
            </a:r>
            <a:r>
              <a:rPr lang="en-US" sz="1600" dirty="0" smtClean="0">
                <a:latin typeface="Helvetica Light" charset="0"/>
                <a:ea typeface="Helvetica Light" charset="0"/>
                <a:cs typeface="Helvetica Light" charset="0"/>
              </a:rPr>
              <a:t>in the </a:t>
            </a:r>
            <a:r>
              <a:rPr lang="en-US" sz="1600" dirty="0" err="1" smtClean="0">
                <a:latin typeface="Helvetica Light" charset="0"/>
                <a:ea typeface="Helvetica Light" charset="0"/>
                <a:cs typeface="Helvetica Light" charset="0"/>
              </a:rPr>
              <a:t>HouseComm</a:t>
            </a:r>
            <a:r>
              <a:rPr lang="en-US" sz="1600" dirty="0" smtClean="0">
                <a:latin typeface="Helvetica Light" charset="0"/>
                <a:ea typeface="Helvetica Light" charset="0"/>
                <a:cs typeface="Helvetica Light" charset="0"/>
              </a:rPr>
              <a:t>™ company </a:t>
            </a:r>
            <a:r>
              <a:rPr lang="en-US" sz="1600" dirty="0">
                <a:latin typeface="Helvetica Light" charset="0"/>
                <a:ea typeface="Helvetica Light" charset="0"/>
                <a:cs typeface="Helvetica Light" charset="0"/>
              </a:rPr>
              <a:t>identification logo. Any other replacements fail to justly represent the company and are prohibited. However, should </a:t>
            </a:r>
            <a:r>
              <a:rPr lang="en-US" sz="1600" dirty="0" smtClean="0">
                <a:latin typeface="Helvetica Light" charset="0"/>
                <a:ea typeface="Helvetica Light" charset="0"/>
                <a:cs typeface="Helvetica Light" charset="0"/>
              </a:rPr>
              <a:t>Helvetica </a:t>
            </a:r>
            <a:r>
              <a:rPr lang="en-US" sz="1600" dirty="0">
                <a:latin typeface="Helvetica Light" charset="0"/>
                <a:ea typeface="Helvetica Light" charset="0"/>
                <a:cs typeface="Helvetica Light" charset="0"/>
              </a:rPr>
              <a:t>not be available, </a:t>
            </a:r>
            <a:r>
              <a:rPr lang="en-US" sz="1600" dirty="0" err="1" smtClean="0">
                <a:latin typeface="Helvetica Light" charset="0"/>
                <a:ea typeface="Helvetica Light" charset="0"/>
                <a:cs typeface="Helvetica Light" charset="0"/>
              </a:rPr>
              <a:t>Avenir</a:t>
            </a:r>
            <a:r>
              <a:rPr lang="en-US" sz="1600" dirty="0" smtClean="0">
                <a:latin typeface="Helvetica Light" charset="0"/>
                <a:ea typeface="Helvetica Light" charset="0"/>
                <a:cs typeface="Helvetica Light" charset="0"/>
              </a:rPr>
              <a:t> Light </a:t>
            </a:r>
            <a:r>
              <a:rPr lang="en-US" sz="1600" dirty="0">
                <a:latin typeface="Helvetica Light" charset="0"/>
                <a:ea typeface="Helvetica Light" charset="0"/>
                <a:cs typeface="Helvetica Light" charset="0"/>
              </a:rPr>
              <a:t>may replace it – but, is highly discouraged. </a:t>
            </a:r>
            <a:endParaRPr lang="en-US" sz="1600" dirty="0" smtClean="0">
              <a:latin typeface="Helvetica Light" charset="0"/>
              <a:ea typeface="Helvetica Light" charset="0"/>
              <a:cs typeface="Helvetica Light" charset="0"/>
            </a:endParaRPr>
          </a:p>
          <a:p>
            <a:pPr marL="0" indent="0">
              <a:buNone/>
            </a:pPr>
            <a:r>
              <a:rPr lang="en-US" sz="1600" dirty="0">
                <a:latin typeface="Helvetica Light" charset="0"/>
                <a:ea typeface="Helvetica Light" charset="0"/>
                <a:cs typeface="Helvetica Light" charset="0"/>
              </a:rPr>
              <a:t>Heads and Subheads </a:t>
            </a:r>
            <a:endParaRPr lang="en-US" sz="1600" dirty="0" smtClean="0">
              <a:latin typeface="Helvetica Light" charset="0"/>
              <a:ea typeface="Helvetica Light" charset="0"/>
              <a:cs typeface="Helvetica Light" charset="0"/>
            </a:endParaRPr>
          </a:p>
          <a:p>
            <a:pPr marL="0" indent="0">
              <a:buNone/>
            </a:pPr>
            <a:r>
              <a:rPr lang="en-US" sz="1600" dirty="0">
                <a:latin typeface="Helvetica Light" charset="0"/>
                <a:ea typeface="Helvetica Light" charset="0"/>
                <a:cs typeface="Helvetica Light" charset="0"/>
              </a:rPr>
              <a:t>For heads and subheads, </a:t>
            </a:r>
            <a:r>
              <a:rPr lang="en-US" sz="1600" dirty="0" err="1">
                <a:latin typeface="Helvetica Light" charset="0"/>
                <a:ea typeface="Helvetica Light" charset="0"/>
                <a:cs typeface="Helvetica Light" charset="0"/>
              </a:rPr>
              <a:t>Avenir</a:t>
            </a:r>
            <a:r>
              <a:rPr lang="en-US" sz="1600" dirty="0">
                <a:latin typeface="Helvetica Light" charset="0"/>
                <a:ea typeface="Helvetica Light" charset="0"/>
                <a:cs typeface="Helvetica Light" charset="0"/>
              </a:rPr>
              <a:t> 40 is recommended. Body Copy </a:t>
            </a:r>
            <a:endParaRPr lang="en-US" sz="1600" dirty="0" smtClean="0">
              <a:latin typeface="Helvetica Light" charset="0"/>
              <a:ea typeface="Helvetica Light" charset="0"/>
              <a:cs typeface="Helvetica Light" charset="0"/>
            </a:endParaRPr>
          </a:p>
          <a:p>
            <a:pPr marL="0" indent="0">
              <a:buNone/>
            </a:pPr>
            <a:r>
              <a:rPr lang="en-US" sz="1600" dirty="0">
                <a:latin typeface="Helvetica Light" charset="0"/>
                <a:ea typeface="Helvetica Light" charset="0"/>
                <a:cs typeface="Helvetica Light" charset="0"/>
              </a:rPr>
              <a:t>Body copy is set in </a:t>
            </a:r>
            <a:r>
              <a:rPr lang="en-US" sz="1600" dirty="0" err="1">
                <a:latin typeface="Helvetica Light" charset="0"/>
                <a:ea typeface="Helvetica Light" charset="0"/>
                <a:cs typeface="Helvetica Light" charset="0"/>
              </a:rPr>
              <a:t>Avenir</a:t>
            </a:r>
            <a:r>
              <a:rPr lang="en-US" sz="1600" dirty="0">
                <a:latin typeface="Helvetica Light" charset="0"/>
                <a:ea typeface="Helvetica Light" charset="0"/>
                <a:cs typeface="Helvetica Light" charset="0"/>
              </a:rPr>
              <a:t> 35. </a:t>
            </a:r>
            <a:endParaRPr lang="en-US" sz="1600" dirty="0" smtClean="0">
              <a:latin typeface="Helvetica Light" charset="0"/>
              <a:ea typeface="Helvetica Light" charset="0"/>
              <a:cs typeface="Helvetica Light" charset="0"/>
            </a:endParaRPr>
          </a:p>
          <a:p>
            <a:pPr marL="0" indent="0">
              <a:buNone/>
            </a:pPr>
            <a:r>
              <a:rPr lang="en-US" sz="1600" dirty="0">
                <a:latin typeface="Helvetica Light" charset="0"/>
                <a:ea typeface="Helvetica Light" charset="0"/>
                <a:cs typeface="Helvetica Light" charset="0"/>
              </a:rPr>
              <a:t>Type </a:t>
            </a:r>
            <a:r>
              <a:rPr lang="en-US" sz="1600" dirty="0" err="1">
                <a:latin typeface="Helvetica Light" charset="0"/>
                <a:ea typeface="Helvetica Light" charset="0"/>
                <a:cs typeface="Helvetica Light" charset="0"/>
              </a:rPr>
              <a:t>Colour</a:t>
            </a:r>
            <a:r>
              <a:rPr lang="en-US" sz="1600" dirty="0">
                <a:latin typeface="Helvetica Light" charset="0"/>
                <a:ea typeface="Helvetica Light" charset="0"/>
                <a:cs typeface="Helvetica Light" charset="0"/>
              </a:rPr>
              <a:t> </a:t>
            </a:r>
            <a:endParaRPr lang="en-US" sz="1600" dirty="0" smtClean="0">
              <a:latin typeface="Helvetica Light" charset="0"/>
              <a:ea typeface="Helvetica Light" charset="0"/>
              <a:cs typeface="Helvetica Light" charset="0"/>
            </a:endParaRPr>
          </a:p>
          <a:p>
            <a:pPr marL="0" indent="0">
              <a:buNone/>
            </a:pPr>
            <a:r>
              <a:rPr lang="en-US" sz="1600" dirty="0">
                <a:latin typeface="Helvetica Light" charset="0"/>
                <a:ea typeface="Helvetica Light" charset="0"/>
                <a:cs typeface="Helvetica Light" charset="0"/>
              </a:rPr>
              <a:t>All type is expected to be </a:t>
            </a:r>
            <a:r>
              <a:rPr lang="en-US" sz="1600" dirty="0" smtClean="0">
                <a:latin typeface="Helvetica Light" charset="0"/>
                <a:ea typeface="Helvetica Light" charset="0"/>
                <a:cs typeface="Helvetica Light" charset="0"/>
              </a:rPr>
              <a:t>dark grey #4d4d4d. </a:t>
            </a:r>
            <a:r>
              <a:rPr lang="en-US" sz="1600" dirty="0">
                <a:latin typeface="Helvetica Light" charset="0"/>
                <a:ea typeface="Helvetica Light" charset="0"/>
                <a:cs typeface="Helvetica Light" charset="0"/>
              </a:rPr>
              <a:t>However, on a black background, white #FFFFFF is acceptable. </a:t>
            </a:r>
            <a:endParaRPr lang="en-US" sz="1600" dirty="0" smtClean="0">
              <a:latin typeface="Helvetica Light" charset="0"/>
              <a:ea typeface="Helvetica Light" charset="0"/>
              <a:cs typeface="Helvetica Light" charset="0"/>
            </a:endParaRPr>
          </a:p>
          <a:p>
            <a:endParaRPr lang="en-US" dirty="0"/>
          </a:p>
        </p:txBody>
      </p:sp>
    </p:spTree>
    <p:extLst>
      <p:ext uri="{BB962C8B-B14F-4D97-AF65-F5344CB8AC3E}">
        <p14:creationId xmlns:p14="http://schemas.microsoft.com/office/powerpoint/2010/main" val="151243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490</Words>
  <Application>Microsoft Macintosh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Avenir Next</vt:lpstr>
      <vt:lpstr>Avenir Next Medium</vt:lpstr>
      <vt:lpstr>Avenir Next Ultra Light</vt:lpstr>
      <vt:lpstr>Calibri</vt:lpstr>
      <vt:lpstr>Calibri Light</vt:lpstr>
      <vt:lpstr>Helvetica</vt:lpstr>
      <vt:lpstr>Helvetica Bold Oblique</vt:lpstr>
      <vt:lpstr>Helvetica Light</vt:lpstr>
      <vt:lpstr>Arial</vt:lpstr>
      <vt:lpstr>Office Theme</vt:lpstr>
      <vt:lpstr>HouseCom™ ThermoSecure™ Brand Guidelines</vt:lpstr>
      <vt:lpstr>Table of Contents</vt:lpstr>
      <vt:lpstr>Introduction</vt:lpstr>
      <vt:lpstr>Brand Characteristics</vt:lpstr>
      <vt:lpstr>Logo Elements</vt:lpstr>
      <vt:lpstr>Logo Elements</vt:lpstr>
      <vt:lpstr>Logo Elements</vt:lpstr>
      <vt:lpstr>Colour Study</vt:lpstr>
      <vt:lpstr>Typography Study</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HouseCom™ ThermoSecure™ Brand Guidelines</dc:title>
  <dc:creator>Soraya Pittis</dc:creator>
  <cp:lastModifiedBy>Soraya Pittis</cp:lastModifiedBy>
  <cp:revision>51</cp:revision>
  <dcterms:created xsi:type="dcterms:W3CDTF">2018-10-10T19:14:57Z</dcterms:created>
  <dcterms:modified xsi:type="dcterms:W3CDTF">2018-10-10T20:37:59Z</dcterms:modified>
</cp:coreProperties>
</file>